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5" r:id="rId3"/>
    <p:sldId id="314" r:id="rId4"/>
    <p:sldId id="257" r:id="rId5"/>
    <p:sldId id="308" r:id="rId6"/>
    <p:sldId id="304" r:id="rId7"/>
    <p:sldId id="312" r:id="rId8"/>
    <p:sldId id="309" r:id="rId9"/>
    <p:sldId id="315" r:id="rId10"/>
    <p:sldId id="316" r:id="rId11"/>
    <p:sldId id="317" r:id="rId12"/>
    <p:sldId id="318" r:id="rId13"/>
    <p:sldId id="319" r:id="rId14"/>
    <p:sldId id="311" r:id="rId15"/>
    <p:sldId id="310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5" autoAdjust="0"/>
    <p:restoredTop sz="94265" autoAdjust="0"/>
  </p:normalViewPr>
  <p:slideViewPr>
    <p:cSldViewPr>
      <p:cViewPr>
        <p:scale>
          <a:sx n="80" d="100"/>
          <a:sy n="80" d="100"/>
        </p:scale>
        <p:origin x="-1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3DE8-4847-4414-9DAD-529A10DC966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4195-27C1-46F6-B2ED-CFE900F34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4195-27C1-46F6-B2ED-CFE900F345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4D1D0-96B7-4730-8722-AA53AE3438E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51445" y="5626546"/>
            <a:ext cx="2912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2015год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32656"/>
            <a:ext cx="73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Завтра начинается сегодня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600" dirty="0" smtClean="0">
                <a:solidFill>
                  <a:srgbClr val="C00000"/>
                </a:solidFill>
              </a:rPr>
              <a:t>Технология создания портфолио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               в начальной школе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978987"/>
            <a:ext cx="57606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«Быть готовым к школе – </a:t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</a:b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не значит уметь читать, </a:t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</a:b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писать и считать. </a:t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</a:b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Быть готовым к школе – значит </a:t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</a:b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быть готовым всему этому научиться»</a:t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</a:rPr>
            </a:br>
            <a:r>
              <a:rPr kumimoji="1" lang="ru-RU" sz="2000" b="1" i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</a:rPr>
              <a:t>                                                    </a:t>
            </a:r>
          </a:p>
          <a:p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kumimoji="1" lang="ru-RU" sz="2000" b="1" i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       Л</a:t>
            </a: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. А. </a:t>
            </a:r>
            <a:r>
              <a:rPr kumimoji="1" lang="ru-RU" sz="2000" b="1" i="1" spc="50" dirty="0" err="1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Венгер</a:t>
            </a:r>
            <a: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kumimoji="1" lang="ru-RU" sz="20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kumimoji="1" lang="ru-RU" sz="24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kumimoji="1" lang="ru-RU" sz="2400" b="1" i="1" spc="50" dirty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5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«Мой мир»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данные о семье, друзьях, увлечениях, интересах ребенка, занесенные им в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самостоятельно;</a:t>
            </a:r>
          </a:p>
          <a:p>
            <a:r>
              <a:rPr lang="ru-RU" sz="2400" dirty="0" smtClean="0"/>
              <a:t>диагностические работы (стартовая, промежуточная, итоговая);</a:t>
            </a:r>
          </a:p>
          <a:p>
            <a:r>
              <a:rPr lang="ru-RU" sz="2400" dirty="0" smtClean="0"/>
              <a:t>информация, помогающая обучающемуся узнать свой характер, способности, узнать способы самосовершенствования и самопознания (тесты, анкеты психологического характера)</a:t>
            </a:r>
            <a:endParaRPr lang="ru-RU" sz="2400" dirty="0"/>
          </a:p>
        </p:txBody>
      </p:sp>
      <p:pic>
        <p:nvPicPr>
          <p:cNvPr id="4" name="Рисунок 3" descr="сканирование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996952"/>
            <a:ext cx="2530908" cy="36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«Мои достижения»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4618856" cy="42484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удачно написанные контрольные работы;</a:t>
            </a:r>
          </a:p>
          <a:p>
            <a:r>
              <a:rPr lang="ru-RU" sz="2000" dirty="0" smtClean="0"/>
              <a:t>интересные проекты по предметам;</a:t>
            </a:r>
          </a:p>
          <a:p>
            <a:r>
              <a:rPr lang="ru-RU" sz="2000" dirty="0" smtClean="0"/>
              <a:t>отзывы о прочитанных книгах;</a:t>
            </a:r>
          </a:p>
          <a:p>
            <a:r>
              <a:rPr lang="ru-RU" sz="2000" dirty="0" smtClean="0"/>
              <a:t>график роста техники чтения;</a:t>
            </a:r>
          </a:p>
          <a:p>
            <a:r>
              <a:rPr lang="ru-RU" sz="2000" dirty="0" smtClean="0"/>
              <a:t>грамоты, </a:t>
            </a:r>
            <a:r>
              <a:rPr lang="ru-RU" sz="2000" dirty="0" err="1" smtClean="0"/>
              <a:t>сетрификаты</a:t>
            </a:r>
            <a:r>
              <a:rPr lang="ru-RU" sz="2000" dirty="0" smtClean="0"/>
              <a:t>, благодарственные письма, похвальные листы;</a:t>
            </a:r>
          </a:p>
          <a:p>
            <a:r>
              <a:rPr lang="ru-RU" sz="2000" dirty="0" smtClean="0"/>
              <a:t>здесь можно отразить мероприятия, которые проводятся вне рамок учебной деятельности</a:t>
            </a:r>
            <a:endParaRPr lang="ru-RU" sz="2000" dirty="0"/>
          </a:p>
        </p:txBody>
      </p:sp>
      <p:pic>
        <p:nvPicPr>
          <p:cNvPr id="4" name="Рисунок 3" descr="сканирование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2293956" cy="32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«Мое творчество»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творческие работы обучающегося (сочинения, рисунки, сказки, сказки, стихи);</a:t>
            </a:r>
          </a:p>
          <a:p>
            <a:r>
              <a:rPr lang="ru-RU" sz="2000" dirty="0" smtClean="0"/>
              <a:t>проектные работы (указывается тема, описание работы, фотографии, тексты );</a:t>
            </a:r>
          </a:p>
          <a:p>
            <a:r>
              <a:rPr lang="ru-RU" sz="2000" dirty="0" smtClean="0"/>
              <a:t>фотографии поделок (объемных работ);</a:t>
            </a:r>
          </a:p>
          <a:p>
            <a:r>
              <a:rPr lang="ru-RU" sz="2000" dirty="0" smtClean="0"/>
              <a:t>отражается участие в олимпиадах и конкурсах;</a:t>
            </a:r>
          </a:p>
          <a:p>
            <a:r>
              <a:rPr lang="ru-RU" sz="2000" dirty="0" smtClean="0"/>
              <a:t>участие в спортивных мероприятиях</a:t>
            </a:r>
            <a:endParaRPr lang="ru-RU" sz="2000" dirty="0"/>
          </a:p>
        </p:txBody>
      </p:sp>
      <p:pic>
        <p:nvPicPr>
          <p:cNvPr id="4" name="Рисунок 3" descr="сканирование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060848"/>
            <a:ext cx="3135459" cy="45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Раздел «Отзывы и пожелания»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включает в себя положительные оценки педагогами, родителями, возможно одноклассниками, стараний обучающегося.</a:t>
            </a:r>
            <a:endParaRPr lang="ru-RU" dirty="0"/>
          </a:p>
        </p:txBody>
      </p:sp>
      <p:pic>
        <p:nvPicPr>
          <p:cNvPr id="4" name="Рисунок 3" descr="сканирование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096344" cy="44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Следует помнить, что работая над брошюрой-организатором ребёнок совместно с родителями может проявить своё творчество и дополнить портфолио другими разделами,  которые могут быть представлены отдельной </a:t>
            </a:r>
            <a:r>
              <a:rPr lang="ru-RU" sz="2400" b="1" dirty="0" smtClean="0">
                <a:solidFill>
                  <a:schemeClr val="tx1"/>
                </a:solidFill>
              </a:rPr>
              <a:t>папкой, которая хранится дома.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v_rsh_-pro-shkolu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01763"/>
            <a:ext cx="2512260" cy="261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861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нашей школе принято «Положение о портфолио», в котором определены 4 раздела: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20950636">
            <a:off x="219353" y="2117766"/>
            <a:ext cx="4392488" cy="1455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Личная информация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(учебные достижения)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566381">
            <a:off x="395392" y="5038936"/>
            <a:ext cx="4846279" cy="1579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Творчество и спортивные достижения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266326">
            <a:off x="5492052" y="2121373"/>
            <a:ext cx="3237872" cy="125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Олимпиады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0902285">
            <a:off x="5396148" y="4915156"/>
            <a:ext cx="3452190" cy="135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Исследовательские проекты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Деловая игра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483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Группа </a:t>
            </a:r>
            <a:r>
              <a:rPr lang="ru-RU" sz="2400" b="1" dirty="0"/>
              <a:t>«Дошкольники» попробует собрать портфолио школьника, а «Школьники» собирают портфолио дошкольника. Каждой группе даны примерные разделы, группа может добавить свои разделы. </a:t>
            </a:r>
          </a:p>
          <a:p>
            <a:r>
              <a:rPr lang="ru-RU" sz="2400" b="1" dirty="0"/>
              <a:t>Через 3 мин каждая группа представит свой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4601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Процесс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преемственности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рассматривается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 2-х сторон</a:t>
            </a:r>
            <a:endParaRPr lang="ru-RU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79512" y="1844824"/>
            <a:ext cx="4248472" cy="3600400"/>
          </a:xfrm>
          <a:prstGeom prst="righ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дошкольной ступени формируются фундаментальные личностные качества ребенка, служащие основой успешного школьного обучения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4427984" y="1844824"/>
            <a:ext cx="4536504" cy="3600400"/>
          </a:xfrm>
          <a:prstGeom prst="lef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Школа как приемник дошкольной ступени не строит свою работу с нуля, а подхватывает достижения дошкольника и развивает накопленный им потенциал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home\Desktop\59713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81277"/>
            <a:ext cx="2895982" cy="24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2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3456384"/>
          </a:xfrm>
        </p:spPr>
        <p:txBody>
          <a:bodyPr>
            <a:noAutofit/>
          </a:bodyPr>
          <a:lstStyle/>
          <a:p>
            <a:r>
              <a:rPr kumimoji="1" lang="ru-RU" sz="2400" b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kumimoji="1" lang="ru-RU" sz="2400" b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cs typeface="Times New Roman" panose="02020603050405020304" pitchFamily="18" charset="0"/>
              </a:rPr>
            </a:br>
            <a:r>
              <a:rPr kumimoji="1" lang="ru-RU" sz="2400" b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kumimoji="1" lang="ru-RU" sz="2400" b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86710" y="5500702"/>
            <a:ext cx="1214446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9"/>
            <a:ext cx="8605620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ФГОС требует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от учителей начальной школы нового подхода к осуществлению преемственности детского сада и школы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.Так как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учитель, основывается на результатах работы воспитателя детского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сада мы, как учителя,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рекомендуем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обратить внимание на присутствие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портфолио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дошкольника материалов, демонстрирующих его: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869160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4869160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общественное </a:t>
            </a:r>
          </a:p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(социальное) и </a:t>
            </a:r>
          </a:p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эмоциональное </a:t>
            </a:r>
          </a:p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развитие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420888"/>
            <a:ext cx="259228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навыки общения, использования возможностей языка и общей грамотности соответственно возрасту, общее развитие языковых способностей</a:t>
            </a:r>
            <a:endParaRPr lang="ru-RU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941168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уровень развития математических способностей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5373216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навыки использования современных технологий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645024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уважительное отношение к окружающей среде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4221088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общий уровень развития мышления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3212976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физическое развитие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49289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творческие способности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7904" y="2204864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навыки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самостоятельности в быту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3" descr="C:\Users\home\Desktop\ПРЕЕМСТВЕННОСТЬ\ФГОС Д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"/>
          <a:stretch/>
        </p:blipFill>
        <p:spPr bwMode="auto">
          <a:xfrm>
            <a:off x="7055768" y="4725144"/>
            <a:ext cx="2088232" cy="151216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3">
        <p14:reveal dir="r"/>
      </p:transition>
    </mc:Choice>
    <mc:Fallback xmlns="">
      <p:transition spd="slow" advTm="57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95936" y="404664"/>
            <a:ext cx="4752528" cy="612437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+mj-lt"/>
              </a:rPr>
              <a:t>Портфолио выпускника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начальной школы-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это конечный результат, к которому учитель и дети будут двигаться в течение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четырех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лет активной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работы, это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прежде всего возможность для ведения диалога ученика (членов его семьи) и учителя по поводу планируемых и достигнутых результатов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обучения.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Технология портфолио помогает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нам,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оценить метапредметные результаты деятельности обучающегося.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10356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94">
        <p14:reveal dir="r"/>
      </p:transition>
    </mc:Choice>
    <mc:Fallback xmlns="">
      <p:transition spd="slow" advTm="56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12" y="40462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476672"/>
            <a:ext cx="7560840" cy="374441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Мы работаем по УМК «Школа России» и в своей работе опираемся на брошюру - организатор </a:t>
            </a:r>
            <a:r>
              <a:rPr lang="ru-RU" sz="2600" dirty="0" err="1" smtClean="0">
                <a:solidFill>
                  <a:schemeClr val="tx1"/>
                </a:solidFill>
              </a:rPr>
              <a:t>А.В.Иванова</a:t>
            </a:r>
            <a:r>
              <a:rPr lang="ru-RU" sz="2600" dirty="0" smtClean="0">
                <a:solidFill>
                  <a:schemeClr val="tx1"/>
                </a:solidFill>
              </a:rPr>
              <a:t> «Мой </a:t>
            </a:r>
            <a:r>
              <a:rPr lang="ru-RU" sz="2600" dirty="0" err="1" smtClean="0">
                <a:solidFill>
                  <a:schemeClr val="tx1"/>
                </a:solidFill>
              </a:rPr>
              <a:t>портфолио»,в</a:t>
            </a:r>
            <a:r>
              <a:rPr lang="ru-RU" sz="2600" dirty="0" smtClean="0">
                <a:solidFill>
                  <a:schemeClr val="tx1"/>
                </a:solidFill>
              </a:rPr>
              <a:t> которую включён раздел </a:t>
            </a:r>
            <a:r>
              <a:rPr lang="ru-RU" sz="2600" dirty="0">
                <a:solidFill>
                  <a:schemeClr val="tx1"/>
                </a:solidFill>
              </a:rPr>
              <a:t>«Портфолио дошкольника». Предполагается, что перед по­ступлением в школу ребенок работает с этим разделом, а к созданию портфолио первоклассника приступает, лишь поступив в </a:t>
            </a:r>
            <a:r>
              <a:rPr lang="ru-RU" sz="2600" dirty="0" smtClean="0">
                <a:solidFill>
                  <a:schemeClr val="tx1"/>
                </a:solidFill>
              </a:rPr>
              <a:t>школу. Проанализировав презентацию дошкольника учитель может познакомиться с достижениями ,интересами и умениями своего будущего ученика.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54158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95" y="425943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17801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10244"/>
            <a:ext cx="2220399" cy="292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42844" y="214290"/>
            <a:ext cx="8786874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 своей работе мы пользуемся методическим пособием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А. В .Иванов « Портфолио в начальной школе» в которой есть </a:t>
            </a:r>
            <a:r>
              <a:rPr lang="ru-RU" sz="2400" dirty="0">
                <a:solidFill>
                  <a:schemeClr val="tx1"/>
                </a:solidFill>
              </a:rPr>
              <a:t>5 </a:t>
            </a:r>
            <a:r>
              <a:rPr lang="ru-RU" sz="2400" dirty="0" smtClean="0">
                <a:solidFill>
                  <a:schemeClr val="tx1"/>
                </a:solidFill>
              </a:rPr>
              <a:t>рекомендаций: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Рекомендация первая. </a:t>
            </a:r>
            <a:r>
              <a:rPr lang="ru-RU" sz="2000" dirty="0">
                <a:solidFill>
                  <a:schemeClr val="tx1"/>
                </a:solidFill>
              </a:rPr>
              <a:t>Начинать всегда лучше с </a:t>
            </a:r>
            <a:r>
              <a:rPr lang="ru-RU" sz="2000" dirty="0" smtClean="0">
                <a:solidFill>
                  <a:schemeClr val="tx1"/>
                </a:solidFill>
              </a:rPr>
              <a:t>простого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понятного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Рекомендация вторая: </a:t>
            </a:r>
            <a:r>
              <a:rPr lang="ru-RU" sz="2000" dirty="0" smtClean="0">
                <a:solidFill>
                  <a:schemeClr val="tx1"/>
                </a:solidFill>
              </a:rPr>
              <a:t>Это должно быть </a:t>
            </a:r>
            <a:r>
              <a:rPr lang="ru-RU" sz="2000" dirty="0">
                <a:solidFill>
                  <a:schemeClr val="tx1"/>
                </a:solidFill>
              </a:rPr>
              <a:t>интересно детям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Рекомендация </a:t>
            </a:r>
            <a:r>
              <a:rPr lang="ru-RU" sz="2000" b="1" dirty="0" smtClean="0">
                <a:solidFill>
                  <a:schemeClr val="tx1"/>
                </a:solidFill>
              </a:rPr>
              <a:t>третья</a:t>
            </a:r>
            <a:r>
              <a:rPr lang="ru-RU" sz="2000" dirty="0" smtClean="0">
                <a:solidFill>
                  <a:schemeClr val="tx1"/>
                </a:solidFill>
              </a:rPr>
              <a:t>: Простые и ясные цели в работе с портфолио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Рекомендация четвертая</a:t>
            </a:r>
            <a:r>
              <a:rPr lang="ru-RU" sz="2000" dirty="0">
                <a:solidFill>
                  <a:schemeClr val="tx1"/>
                </a:solidFill>
              </a:rPr>
              <a:t>. Следуйте простым правилам: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	 Учитель ПОМОГАЕТ создавать портфолио.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•	 Родители ПОМОГАЮТ детям.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Рекомендация пятая. </a:t>
            </a:r>
            <a:r>
              <a:rPr lang="ru-RU" sz="2000" dirty="0">
                <a:solidFill>
                  <a:schemeClr val="tx1"/>
                </a:solidFill>
              </a:rPr>
              <a:t>Улучшайте и изменяйте!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37" y="3861048"/>
            <a:ext cx="1973328" cy="272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45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4797152"/>
            <a:ext cx="3440425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Сотрудничество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4071942"/>
            <a:ext cx="321471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РОДИТЕЛИ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3357562"/>
            <a:ext cx="2643206" cy="64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РЕБЁНОК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4357686" y="4000504"/>
            <a:ext cx="402909" cy="785818"/>
          </a:xfrm>
          <a:prstGeom prst="up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18601206">
            <a:off x="6372554" y="5090768"/>
            <a:ext cx="1753501" cy="855438"/>
          </a:xfrm>
          <a:prstGeom prst="curvedUp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3622950" flipV="1">
            <a:off x="1059654" y="5117511"/>
            <a:ext cx="1685644" cy="896528"/>
          </a:xfrm>
          <a:prstGeom prst="curvedUp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071942"/>
            <a:ext cx="3500430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ПЕДАГОГ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Важную роль в выполнении этих рекомендаций играет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44" y="836712"/>
            <a:ext cx="3015512" cy="24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12" y="1759454"/>
            <a:ext cx="2924289" cy="219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sp72ru.ru/wp-content/uploads/2015/03/%D1%83%D1%87%D0%B8%D1%82%D0%B5%D0%BB%D1%8C_%D0%B4%D0%B5%D1%82%D0%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8" y="1771000"/>
            <a:ext cx="2830472" cy="21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38328"/>
            <a:ext cx="8928992" cy="35947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первом родительском собрании мы даём родителям рекомендации, проводим лектории  для родителей, на которых предлагаем свою помощь в виде памяток по работе с портфолио.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 классных часах  идёт работа с обучающимися в группах и индивидуально.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Итогом работы за полугодие и за год предполагается защита своего портфолио. Защиту можно проводить на родительском собрании, классном празднике. Можно организовать выставку портфолио.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2755"/>
            <a:ext cx="3312368" cy="22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6341"/>
            <a:ext cx="3873227" cy="28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Основная часть портфолио может включать: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2548880"/>
          </a:xfrm>
        </p:spPr>
        <p:txBody>
          <a:bodyPr/>
          <a:lstStyle/>
          <a:p>
            <a:r>
              <a:rPr lang="ru-RU" dirty="0" smtClean="0"/>
              <a:t>раздел «Мой мир»;</a:t>
            </a:r>
          </a:p>
          <a:p>
            <a:r>
              <a:rPr lang="ru-RU" dirty="0" smtClean="0"/>
              <a:t>раздел «Мои достижения»;</a:t>
            </a:r>
          </a:p>
          <a:p>
            <a:r>
              <a:rPr lang="ru-RU" dirty="0" smtClean="0"/>
              <a:t>раздел «Моё творчество»;</a:t>
            </a:r>
          </a:p>
          <a:p>
            <a:r>
              <a:rPr lang="ru-RU" dirty="0" smtClean="0"/>
              <a:t>раздел «Отзывы и пожелания»</a:t>
            </a:r>
            <a:endParaRPr lang="ru-RU" dirty="0"/>
          </a:p>
        </p:txBody>
      </p:sp>
      <p:pic>
        <p:nvPicPr>
          <p:cNvPr id="4" name="Рисунок 3" descr="v_rsh_-pro-shkolu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2255</TotalTime>
  <Words>624</Words>
  <Application>Microsoft Office PowerPoint</Application>
  <PresentationFormat>Экран (4:3)</PresentationFormat>
  <Paragraphs>72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В своей работе мы пользуемся методическим пособием  А. В .Иванов « Портфолио в начальной школе» в которой есть 5 рекомендаций: Рекомендация первая. Начинать всегда лучше с простого и понятного Рекомендация вторая: Это должно быть интересно детям Рекомендация третья: Простые и ясные цели в работе с портфолио Рекомендация четвертая. Следуйте простым правилам: •  Учитель ПОМОГАЕТ создавать портфолио. •  Родители ПОМОГАЮТ детям. Рекомендация пятая. Улучшайте и изменяйте!</vt:lpstr>
      <vt:lpstr>Презентация PowerPoint</vt:lpstr>
      <vt:lpstr>На первом родительском собрании мы даём родителям рекомендации, проводим лектории  для родителей, на которых предлагаем свою помощь в виде памяток по работе с портфолио. На классных часах  идёт работа с обучающимися в группах и индивидуально. Итогом работы за полугодие и за год предполагается защита своего портфолио. Защиту можно проводить на родительском собрании, классном празднике. Можно организовать выставку портфолио. </vt:lpstr>
      <vt:lpstr>Основная часть портфолио может включать:</vt:lpstr>
      <vt:lpstr>Раздел «Мой мир»</vt:lpstr>
      <vt:lpstr>Раздел «Мои достижения»</vt:lpstr>
      <vt:lpstr>Раздел «Мое творчество»</vt:lpstr>
      <vt:lpstr>Раздел «Отзывы и пожелания»</vt:lpstr>
      <vt:lpstr>Следует помнить, что работая над брошюрой-организатором ребёнок совместно с родителями может проявить своё творчество и дополнить портфолио другими разделами,  которые могут быть представлены отдельной папкой, которая хранится дома.</vt:lpstr>
      <vt:lpstr>В нашей школе принято «Положение о портфолио», в котором определены 4 раздела: </vt:lpstr>
      <vt:lpstr>Деловая игра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ЕЙСКИЙ РАЙОН</dc:title>
  <dc:creator>User</dc:creator>
  <cp:lastModifiedBy>Елена</cp:lastModifiedBy>
  <cp:revision>171</cp:revision>
  <dcterms:created xsi:type="dcterms:W3CDTF">2014-02-17T10:51:32Z</dcterms:created>
  <dcterms:modified xsi:type="dcterms:W3CDTF">2015-10-28T09:10:10Z</dcterms:modified>
</cp:coreProperties>
</file>